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7" r:id="rId9"/>
    <p:sldId id="268" r:id="rId10"/>
    <p:sldId id="269" r:id="rId11"/>
    <p:sldId id="270" r:id="rId12"/>
    <p:sldId id="262" r:id="rId13"/>
    <p:sldId id="263" r:id="rId14"/>
    <p:sldId id="264" r:id="rId15"/>
    <p:sldId id="265" r:id="rId16"/>
  </p:sldIdLst>
  <p:sldSz cx="14630400" cy="8229600"/>
  <p:notesSz cx="8229600" cy="146304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BF7"/>
    <a:srgbClr val="F1EC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2329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9EE87A-A34F-B748-93F7-CC2A693EAB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3902A1-D108-6E60-0993-D356ADCBB4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EF76E1-CA5E-E2F4-2A0E-E35267A240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0087A0-CF25-3DB2-3DE0-902E6A0400E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7990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5AF113-83D2-F316-9AF8-2DD4293D4B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4CC5BD-E79B-C7B8-6A65-BA8A590F31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5416FC-9CA8-516F-FD39-114C60BF76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85B42C-F659-86CB-D509-F7B33C37ED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4443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5360AD-7FC4-22E3-3653-1B1FC9DC4A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C6F790-55F4-8665-8CEC-5D215CDB10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6767D8-DE62-903A-7F77-28B97D7A14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09B414-F559-BD47-7488-FE4ECE2278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1595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B105B-FD2B-916E-FDFB-961DE9CDB1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2C1999-F6BF-3200-467E-850DC2DD62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330A43-1B5D-8637-AFC6-B98A860FF4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C3E4D8-B3F5-AB7B-6E46-DBC4337E36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3703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1EEB3D-7A98-2DEF-F0E3-00DC5DAB9E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52579B-9127-811C-68B3-B48C36DD0B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980A80-6F10-7647-C346-7179384AEE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4EF10D-047C-EF25-CF50-1CDE506D6A6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36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10690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0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Двуязычный</a:t>
            </a:r>
            <a:r>
              <a:rPr lang="en-US" sz="440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 Telegram-бот для анализа дивидендов и финансовой информации</a:t>
            </a:r>
            <a:endParaRPr lang="en-US" sz="440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88596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noProof="1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Проект автоматизации и финансовой грамотности</a:t>
            </a:r>
            <a:endParaRPr lang="en-US" sz="1750" noProof="1"/>
          </a:p>
        </p:txBody>
      </p:sp>
      <p:sp>
        <p:nvSpPr>
          <p:cNvPr id="5" name="Text 2"/>
          <p:cNvSpPr/>
          <p:nvPr/>
        </p:nvSpPr>
        <p:spPr>
          <a:xfrm>
            <a:off x="6280190" y="550402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noProof="1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Студенты: Дельгадильо Валерия, Чжан Сюйтун</a:t>
            </a:r>
          </a:p>
        </p:txBody>
      </p:sp>
      <p:sp>
        <p:nvSpPr>
          <p:cNvPr id="6" name="Shape 3"/>
          <p:cNvSpPr/>
          <p:nvPr/>
        </p:nvSpPr>
        <p:spPr>
          <a:xfrm>
            <a:off x="6280190" y="6138982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EE0665C5-6A83-ECFA-682B-72908667CEB3}"/>
              </a:ext>
            </a:extLst>
          </p:cNvPr>
          <p:cNvSpPr/>
          <p:nvPr/>
        </p:nvSpPr>
        <p:spPr>
          <a:xfrm>
            <a:off x="12858044" y="7766756"/>
            <a:ext cx="1772356" cy="462844"/>
          </a:xfrm>
          <a:prstGeom prst="rect">
            <a:avLst/>
          </a:prstGeom>
          <a:solidFill>
            <a:srgbClr val="FDFB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F8DC1F-C88C-C2B7-C29C-36FA490B4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E86507DA-C054-0FCF-EC6A-16D166329228}"/>
              </a:ext>
            </a:extLst>
          </p:cNvPr>
          <p:cNvSpPr/>
          <p:nvPr/>
        </p:nvSpPr>
        <p:spPr>
          <a:xfrm>
            <a:off x="283607" y="2433016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D38B5382-90DB-277F-7794-0D4CD38A1495}"/>
              </a:ext>
            </a:extLst>
          </p:cNvPr>
          <p:cNvSpPr/>
          <p:nvPr/>
        </p:nvSpPr>
        <p:spPr>
          <a:xfrm>
            <a:off x="793790" y="24330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Анализ рисков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CA2FA318-04A0-754F-6A69-90994C4B4CA9}"/>
              </a:ext>
            </a:extLst>
          </p:cNvPr>
          <p:cNvSpPr txBox="1"/>
          <p:nvPr/>
        </p:nvSpPr>
        <p:spPr>
          <a:xfrm>
            <a:off x="793790" y="2958568"/>
            <a:ext cx="6092432" cy="1173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Годовая волатильность (стандартное отклонение дневных доходностей × √252).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Уровень риска (Высокий/Средний/Низкий).</a:t>
            </a:r>
          </a:p>
        </p:txBody>
      </p:sp>
      <p:sp>
        <p:nvSpPr>
          <p:cNvPr id="29" name="Shape 1">
            <a:extLst>
              <a:ext uri="{FF2B5EF4-FFF2-40B4-BE49-F238E27FC236}">
                <a16:creationId xmlns:a16="http://schemas.microsoft.com/office/drawing/2014/main" id="{B768905F-E033-F6C2-5EFB-97BBD88D236E}"/>
              </a:ext>
            </a:extLst>
          </p:cNvPr>
          <p:cNvSpPr/>
          <p:nvPr/>
        </p:nvSpPr>
        <p:spPr>
          <a:xfrm>
            <a:off x="283607" y="5255373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30" name="Text 2">
            <a:extLst>
              <a:ext uri="{FF2B5EF4-FFF2-40B4-BE49-F238E27FC236}">
                <a16:creationId xmlns:a16="http://schemas.microsoft.com/office/drawing/2014/main" id="{ABE4026E-2E5F-D32A-6B7B-BAEC8A6D6AE2}"/>
              </a:ext>
            </a:extLst>
          </p:cNvPr>
          <p:cNvSpPr/>
          <p:nvPr/>
        </p:nvSpPr>
        <p:spPr>
          <a:xfrm>
            <a:off x="793790" y="52553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Система помощи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149DAF82-9DD0-B9DF-9BC9-F82E68642D94}"/>
              </a:ext>
            </a:extLst>
          </p:cNvPr>
          <p:cNvSpPr txBox="1"/>
          <p:nvPr/>
        </p:nvSpPr>
        <p:spPr>
          <a:xfrm>
            <a:off x="793790" y="5780925"/>
            <a:ext cx="5584432" cy="15452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help_command()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Показывает меню с тематическими разделами.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help_button_handler()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Обновляет сообщение в зависимости от выбора.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8B235A64-02B1-5D3D-6C96-C4BA4E641FA5}"/>
              </a:ext>
            </a:extLst>
          </p:cNvPr>
          <p:cNvSpPr/>
          <p:nvPr/>
        </p:nvSpPr>
        <p:spPr>
          <a:xfrm>
            <a:off x="12530667" y="7608711"/>
            <a:ext cx="2099733" cy="620889"/>
          </a:xfrm>
          <a:prstGeom prst="rect">
            <a:avLst/>
          </a:prstGeom>
          <a:solidFill>
            <a:srgbClr val="FDFB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2E8C527-8EEE-2961-B897-C86AFF91AC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5289" y="2958568"/>
            <a:ext cx="7510312" cy="83862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7EE5BF39-58F9-EA26-B79D-E8AD09C116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8384" y="5576997"/>
            <a:ext cx="7701830" cy="1647952"/>
          </a:xfrm>
          <a:prstGeom prst="rect">
            <a:avLst/>
          </a:prstGeom>
        </p:spPr>
      </p:pic>
      <p:sp>
        <p:nvSpPr>
          <p:cNvPr id="12" name="Text 0">
            <a:extLst>
              <a:ext uri="{FF2B5EF4-FFF2-40B4-BE49-F238E27FC236}">
                <a16:creationId xmlns:a16="http://schemas.microsoft.com/office/drawing/2014/main" id="{1DA4AFAE-6E0D-D61B-A544-70BC65A04210}"/>
              </a:ext>
            </a:extLst>
          </p:cNvPr>
          <p:cNvSpPr/>
          <p:nvPr/>
        </p:nvSpPr>
        <p:spPr>
          <a:xfrm>
            <a:off x="793790" y="1248608"/>
            <a:ext cx="71717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Структура кода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934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A527DC-5827-87AE-7036-8C0CBB3A9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C04EBB35-66EC-C016-5396-18B8E94D89AC}"/>
              </a:ext>
            </a:extLst>
          </p:cNvPr>
          <p:cNvSpPr/>
          <p:nvPr/>
        </p:nvSpPr>
        <p:spPr>
          <a:xfrm>
            <a:off x="283607" y="2433016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A014D070-C696-27C8-6E32-229F3E01B626}"/>
              </a:ext>
            </a:extLst>
          </p:cNvPr>
          <p:cNvSpPr/>
          <p:nvPr/>
        </p:nvSpPr>
        <p:spPr>
          <a:xfrm>
            <a:off x="793790" y="24330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Главная функция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FFEAF8FD-3C03-2E00-FF63-20F30FF762BB}"/>
              </a:ext>
            </a:extLst>
          </p:cNvPr>
          <p:cNvSpPr txBox="1"/>
          <p:nvPr/>
        </p:nvSpPr>
        <p:spPr>
          <a:xfrm>
            <a:off x="793790" y="2958568"/>
            <a:ext cx="6092432" cy="1917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850"/>
              </a:lnSpc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Этапы: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Создание приложения с токеном бота.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Регистрация обработчиков команд и колбэков.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Запуск бота в режиме polling.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2000" noProof="1">
              <a:solidFill>
                <a:srgbClr val="4C4C4C"/>
              </a:solidFill>
              <a:latin typeface="Cambria" panose="02040503050406030204" pitchFamily="18" charset="0"/>
              <a:ea typeface="Cambria" panose="02040503050406030204" pitchFamily="18" charset="0"/>
              <a:cs typeface="Noto Serif" pitchFamily="34" charset="-120"/>
            </a:endParaRP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E401FE47-2BB5-5827-7B0D-DD7F6AE4AFE6}"/>
              </a:ext>
            </a:extLst>
          </p:cNvPr>
          <p:cNvSpPr/>
          <p:nvPr/>
        </p:nvSpPr>
        <p:spPr>
          <a:xfrm>
            <a:off x="12530667" y="7608711"/>
            <a:ext cx="2099733" cy="620889"/>
          </a:xfrm>
          <a:prstGeom prst="rect">
            <a:avLst/>
          </a:prstGeom>
          <a:solidFill>
            <a:srgbClr val="FDFB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E553B9B-D7A1-66D4-FC12-ADC6F0BE47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6222" y="2589417"/>
            <a:ext cx="7588032" cy="2738939"/>
          </a:xfrm>
          <a:prstGeom prst="rect">
            <a:avLst/>
          </a:prstGeom>
        </p:spPr>
      </p:pic>
      <p:sp>
        <p:nvSpPr>
          <p:cNvPr id="8" name="Text 0">
            <a:extLst>
              <a:ext uri="{FF2B5EF4-FFF2-40B4-BE49-F238E27FC236}">
                <a16:creationId xmlns:a16="http://schemas.microsoft.com/office/drawing/2014/main" id="{0AF73CAF-26F0-B8E2-2ADF-32523D0E5F94}"/>
              </a:ext>
            </a:extLst>
          </p:cNvPr>
          <p:cNvSpPr/>
          <p:nvPr/>
        </p:nvSpPr>
        <p:spPr>
          <a:xfrm>
            <a:off x="793790" y="1248608"/>
            <a:ext cx="71717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Структура кода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207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7547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Пример использования бота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293319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Пользователь отправляет: </a:t>
            </a: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/dividend TSLA en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55124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Бот отвечает: Dividend Yield: 0.00%, Payout Ratio: 0%. Tesla не выплачивает дивиденды.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EC6FA18A-DA29-A242-D25A-89900DAE676D}"/>
              </a:ext>
            </a:extLst>
          </p:cNvPr>
          <p:cNvSpPr/>
          <p:nvPr/>
        </p:nvSpPr>
        <p:spPr>
          <a:xfrm>
            <a:off x="793790" y="488052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Пользователь отправляет: </a:t>
            </a: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/dividend AAPL en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D4A33546-8781-74D6-75F5-AAEA10E1F8F2}"/>
              </a:ext>
            </a:extLst>
          </p:cNvPr>
          <p:cNvSpPr/>
          <p:nvPr/>
        </p:nvSpPr>
        <p:spPr>
          <a:xfrm>
            <a:off x="793790" y="549857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Бот отвечает: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0F166336-9F3F-58A8-8A37-216688A70E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0090" y="5498579"/>
            <a:ext cx="2122532" cy="214000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45584"/>
            <a:ext cx="72834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Достигнутые результаты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5" name="Text 2"/>
          <p:cNvSpPr/>
          <p:nvPr/>
        </p:nvSpPr>
        <p:spPr>
          <a:xfrm>
            <a:off x="1530906" y="5306258"/>
            <a:ext cx="29252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Извлечение данных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530906" y="5796677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Успешный анализ дивидендов для разных акций.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5235893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8" name="Text 5"/>
          <p:cNvSpPr/>
          <p:nvPr/>
        </p:nvSpPr>
        <p:spPr>
          <a:xfrm>
            <a:off x="5973008" y="53062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Двуязычность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973008" y="5796677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Автоматический перевод на два языка.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9677995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11" name="Text 8"/>
          <p:cNvSpPr/>
          <p:nvPr/>
        </p:nvSpPr>
        <p:spPr>
          <a:xfrm>
            <a:off x="10415111" y="53062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Удобство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415111" y="5796677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Интуитивный и доступный интерфейс в Telegram.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DB39EEC6-A7C6-184F-ABA7-CA5716808F4A}"/>
              </a:ext>
            </a:extLst>
          </p:cNvPr>
          <p:cNvSpPr/>
          <p:nvPr/>
        </p:nvSpPr>
        <p:spPr>
          <a:xfrm>
            <a:off x="12858044" y="7766756"/>
            <a:ext cx="1772356" cy="462844"/>
          </a:xfrm>
          <a:prstGeom prst="rect">
            <a:avLst/>
          </a:prstGeom>
          <a:solidFill>
            <a:srgbClr val="FDFB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4482"/>
            <a:ext cx="78922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Перспективы и улучшения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86170" y="40938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599521" y="365271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565654" y="365739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24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99521" y="490001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194F034B-C585-E5BF-2479-5561C9B5D1E0}"/>
              </a:ext>
            </a:extLst>
          </p:cNvPr>
          <p:cNvSpPr/>
          <p:nvPr/>
        </p:nvSpPr>
        <p:spPr>
          <a:xfrm>
            <a:off x="12858044" y="7766756"/>
            <a:ext cx="1772356" cy="462844"/>
          </a:xfrm>
          <a:prstGeom prst="rect">
            <a:avLst/>
          </a:prstGeom>
          <a:solidFill>
            <a:srgbClr val="FDFB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CFC0E38F-93F0-D545-C057-07E7B82F7FF2}"/>
              </a:ext>
            </a:extLst>
          </p:cNvPr>
          <p:cNvSpPr/>
          <p:nvPr/>
        </p:nvSpPr>
        <p:spPr>
          <a:xfrm>
            <a:off x="786170" y="3657396"/>
            <a:ext cx="5964586" cy="23257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2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Добавить больше языков и локальных валют.</a:t>
            </a: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22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Отслеживание акций и уведомления.</a:t>
            </a: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22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Расширение терминологии: P/E, ROE, капитализация.</a:t>
            </a:r>
            <a:endParaRPr lang="en-US" sz="22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18D636D1-8BFD-1BBE-AA1A-B4B2C090A7DA}"/>
              </a:ext>
            </a:extLst>
          </p:cNvPr>
          <p:cNvSpPr/>
          <p:nvPr/>
        </p:nvSpPr>
        <p:spPr>
          <a:xfrm>
            <a:off x="7064746" y="3660212"/>
            <a:ext cx="5964586" cy="23257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2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Интеграция с другими финансовыми сервисами.</a:t>
            </a: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2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Повышение интерактивности и пользовательского опыта.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6413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Выводы проекта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361307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2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Доступный, образовательный инструмент для финансовой грамотности.</a:t>
            </a:r>
            <a:endParaRPr lang="en-US" sz="22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80190" y="451977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2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Упрощает понимание дивидендов и рисков.</a:t>
            </a:r>
            <a:endParaRPr lang="en-US" sz="22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280190" y="50767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2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Потенциал для масштабирования и развития.</a:t>
            </a:r>
            <a:endParaRPr lang="en-US" sz="22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48AC08D3-6F58-408C-3567-0310302CF79E}"/>
              </a:ext>
            </a:extLst>
          </p:cNvPr>
          <p:cNvSpPr/>
          <p:nvPr/>
        </p:nvSpPr>
        <p:spPr>
          <a:xfrm>
            <a:off x="12858044" y="7766756"/>
            <a:ext cx="1772356" cy="462844"/>
          </a:xfrm>
          <a:prstGeom prst="rect">
            <a:avLst/>
          </a:prstGeom>
          <a:solidFill>
            <a:srgbClr val="FDFB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394AE650-335E-D4BD-F449-7896F24594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prstClr val="black"/>
              <a:srgbClr val="F1ECE4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00" r="19456"/>
          <a:stretch/>
        </p:blipFill>
        <p:spPr bwMode="auto">
          <a:xfrm>
            <a:off x="-1" y="5644"/>
            <a:ext cx="5486401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4957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Цель проекта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2398514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5" name="Text 2"/>
          <p:cNvSpPr/>
          <p:nvPr/>
        </p:nvSpPr>
        <p:spPr>
          <a:xfrm>
            <a:off x="1028224" y="26329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Общая цель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28224" y="3123367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Создать Telegram-бота для двуязычного финансового анализа дивидендов.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793790" y="4524911"/>
            <a:ext cx="7556421" cy="2203269"/>
          </a:xfrm>
          <a:prstGeom prst="roundRect">
            <a:avLst>
              <a:gd name="adj" fmla="val 3708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8" name="Text 5"/>
          <p:cNvSpPr/>
          <p:nvPr/>
        </p:nvSpPr>
        <p:spPr>
          <a:xfrm>
            <a:off x="1028224" y="47593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Частные цели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28224" y="524976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noProof="1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Автоматизировать анализ дивидендов с Python и yfinance.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028224" y="561459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noProof="1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Поддержка 2 языков: RU, EN.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28224" y="6056791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noProof="1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Обучать основам экономики и финансам.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7599" y="1149758"/>
            <a:ext cx="75527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Мотивация создания </a:t>
            </a:r>
          </a:p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бота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29369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5" name="Text 2"/>
          <p:cNvSpPr/>
          <p:nvPr/>
        </p:nvSpPr>
        <p:spPr>
          <a:xfrm>
            <a:off x="1530906" y="3014782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Сложность понимания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530906" y="3859530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Термины как «дивиденды» и «риск» вызывают вопросы.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4713803" y="29369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8" name="Text 5"/>
          <p:cNvSpPr/>
          <p:nvPr/>
        </p:nvSpPr>
        <p:spPr>
          <a:xfrm>
            <a:off x="5450919" y="30147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Языковой барьер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450919" y="3505200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Ограничение доступа к достоверной информации на разных языках.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93790" y="579426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11" name="Text 8"/>
          <p:cNvSpPr/>
          <p:nvPr/>
        </p:nvSpPr>
        <p:spPr>
          <a:xfrm>
            <a:off x="1530906" y="58721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Выбор платформы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530906" y="636254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Telegram — популярный и доступный канал для обучения.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91753"/>
            <a:ext cx="7556421" cy="1346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80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Ключевые финансовые термины</a:t>
            </a:r>
            <a:endParaRPr lang="en-US" sz="480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2361724"/>
            <a:ext cx="7556421" cy="5176123"/>
          </a:xfrm>
          <a:prstGeom prst="roundRect">
            <a:avLst>
              <a:gd name="adj" fmla="val 1748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 noProof="1"/>
          </a:p>
        </p:txBody>
      </p:sp>
      <p:sp>
        <p:nvSpPr>
          <p:cNvPr id="5" name="Shape 2"/>
          <p:cNvSpPr/>
          <p:nvPr/>
        </p:nvSpPr>
        <p:spPr>
          <a:xfrm>
            <a:off x="801410" y="2369344"/>
            <a:ext cx="7541181" cy="9632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 noProof="1"/>
          </a:p>
        </p:txBody>
      </p:sp>
      <p:sp>
        <p:nvSpPr>
          <p:cNvPr id="6" name="Text 3"/>
          <p:cNvSpPr/>
          <p:nvPr/>
        </p:nvSpPr>
        <p:spPr>
          <a:xfrm>
            <a:off x="1016794" y="2506147"/>
            <a:ext cx="333601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Дивиденды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4791194" y="2506147"/>
            <a:ext cx="3336012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Часть прибыли компании для акционеров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801410" y="3332559"/>
            <a:ext cx="7541181" cy="9632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 noProof="1"/>
          </a:p>
        </p:txBody>
      </p:sp>
      <p:sp>
        <p:nvSpPr>
          <p:cNvPr id="9" name="Text 6"/>
          <p:cNvSpPr/>
          <p:nvPr/>
        </p:nvSpPr>
        <p:spPr>
          <a:xfrm>
            <a:off x="1016794" y="3469362"/>
            <a:ext cx="333601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Риск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791194" y="3469362"/>
            <a:ext cx="3336012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Вероятность потерь вложенного капитала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801410" y="4295775"/>
            <a:ext cx="7541181" cy="9632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 noProof="1"/>
          </a:p>
        </p:txBody>
      </p:sp>
      <p:sp>
        <p:nvSpPr>
          <p:cNvPr id="12" name="Text 9"/>
          <p:cNvSpPr/>
          <p:nvPr/>
        </p:nvSpPr>
        <p:spPr>
          <a:xfrm>
            <a:off x="1016794" y="4432578"/>
            <a:ext cx="333601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Тикер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791194" y="4432578"/>
            <a:ext cx="3336012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Уникальный код акции на бирже (например, AAPL)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801410" y="5258991"/>
            <a:ext cx="7541181" cy="130802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 noProof="1"/>
          </a:p>
        </p:txBody>
      </p:sp>
      <p:sp>
        <p:nvSpPr>
          <p:cNvPr id="15" name="Text 12"/>
          <p:cNvSpPr/>
          <p:nvPr/>
        </p:nvSpPr>
        <p:spPr>
          <a:xfrm>
            <a:off x="1016794" y="5395793"/>
            <a:ext cx="333601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Коэффициент выплаты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4791194" y="5395793"/>
            <a:ext cx="3336012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Процент прибыли, выплачиваемый дивидендами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801410" y="6567011"/>
            <a:ext cx="7541181" cy="9632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 noProof="1"/>
          </a:p>
        </p:txBody>
      </p:sp>
      <p:sp>
        <p:nvSpPr>
          <p:cNvPr id="18" name="Text 15"/>
          <p:cNvSpPr/>
          <p:nvPr/>
        </p:nvSpPr>
        <p:spPr>
          <a:xfrm>
            <a:off x="1016794" y="6703814"/>
            <a:ext cx="333601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Доходность дивидендов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4791194" y="6703814"/>
            <a:ext cx="3336012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Годовые дивиденды к цене акции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78700"/>
            <a:ext cx="100349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Технологии и платформы проекта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468945"/>
            <a:ext cx="37034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Язык программирования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05008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Python — основной язык для разработки бота.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32928" y="34689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Библиотеки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32928" y="405008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yfinance — получение данных по акциям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5332928" y="485519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telegram.ext — взаимодействие с Telegram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9872067" y="34689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Платформа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9872067" y="405008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Telegram — удобный интерфейс для пользователей.</a:t>
            </a:r>
            <a:endParaRPr lang="en-US" sz="20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25740B80-6465-2057-D381-14EFD42619FD}"/>
              </a:ext>
            </a:extLst>
          </p:cNvPr>
          <p:cNvSpPr/>
          <p:nvPr/>
        </p:nvSpPr>
        <p:spPr>
          <a:xfrm>
            <a:off x="12858044" y="7766756"/>
            <a:ext cx="1772356" cy="462844"/>
          </a:xfrm>
          <a:prstGeom prst="rect">
            <a:avLst/>
          </a:prstGeom>
          <a:solidFill>
            <a:srgbClr val="FDFB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248608"/>
            <a:ext cx="71717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Структура кода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283607" y="2433016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5" name="Text 2"/>
          <p:cNvSpPr/>
          <p:nvPr/>
        </p:nvSpPr>
        <p:spPr>
          <a:xfrm>
            <a:off x="793790" y="24330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Инициализация настроек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8977F564-6A09-132C-F750-DC0CE3031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3674" y="2433016"/>
            <a:ext cx="8218118" cy="1733233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9BEC00CF-3161-5EA0-0CC1-76E245A53A08}"/>
              </a:ext>
            </a:extLst>
          </p:cNvPr>
          <p:cNvSpPr txBox="1"/>
          <p:nvPr/>
        </p:nvSpPr>
        <p:spPr>
          <a:xfrm>
            <a:off x="793790" y="2958568"/>
            <a:ext cx="4579722" cy="1173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Назначение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Настраивает систему регистрации событий (ошибок, взаимодействий и т.д.).</a:t>
            </a:r>
          </a:p>
        </p:txBody>
      </p:sp>
      <p:sp>
        <p:nvSpPr>
          <p:cNvPr id="29" name="Shape 1">
            <a:extLst>
              <a:ext uri="{FF2B5EF4-FFF2-40B4-BE49-F238E27FC236}">
                <a16:creationId xmlns:a16="http://schemas.microsoft.com/office/drawing/2014/main" id="{C9439A48-86DC-E951-EE38-69EAFDFC9102}"/>
              </a:ext>
            </a:extLst>
          </p:cNvPr>
          <p:cNvSpPr/>
          <p:nvPr/>
        </p:nvSpPr>
        <p:spPr>
          <a:xfrm>
            <a:off x="283607" y="4916703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30" name="Text 2">
            <a:extLst>
              <a:ext uri="{FF2B5EF4-FFF2-40B4-BE49-F238E27FC236}">
                <a16:creationId xmlns:a16="http://schemas.microsoft.com/office/drawing/2014/main" id="{B2138733-68CC-ED93-37BE-25BB5103A3E3}"/>
              </a:ext>
            </a:extLst>
          </p:cNvPr>
          <p:cNvSpPr/>
          <p:nvPr/>
        </p:nvSpPr>
        <p:spPr>
          <a:xfrm>
            <a:off x="793790" y="49167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Конфигурация многоязычности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D27E05B3-ED3B-EB17-39EA-B2DED8344DB4}"/>
              </a:ext>
            </a:extLst>
          </p:cNvPr>
          <p:cNvSpPr txBox="1"/>
          <p:nvPr/>
        </p:nvSpPr>
        <p:spPr>
          <a:xfrm>
            <a:off x="793790" y="5442255"/>
            <a:ext cx="4919884" cy="1173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Ключи: en (английский) и ru (русский).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Значения: Словари с сообщениями бота (например, welcome, help_text).</a:t>
            </a:r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7644291D-D118-892F-4604-100873ACD7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1629" y="4916703"/>
            <a:ext cx="6423505" cy="1540541"/>
          </a:xfrm>
          <a:prstGeom prst="rect">
            <a:avLst/>
          </a:prstGeom>
        </p:spPr>
      </p:pic>
      <p:sp>
        <p:nvSpPr>
          <p:cNvPr id="36" name="Rectángulo 35">
            <a:extLst>
              <a:ext uri="{FF2B5EF4-FFF2-40B4-BE49-F238E27FC236}">
                <a16:creationId xmlns:a16="http://schemas.microsoft.com/office/drawing/2014/main" id="{72A171A6-9149-2D22-83C5-20CBC8963318}"/>
              </a:ext>
            </a:extLst>
          </p:cNvPr>
          <p:cNvSpPr/>
          <p:nvPr/>
        </p:nvSpPr>
        <p:spPr>
          <a:xfrm>
            <a:off x="12530667" y="7608711"/>
            <a:ext cx="2099733" cy="620889"/>
          </a:xfrm>
          <a:prstGeom prst="rect">
            <a:avLst/>
          </a:prstGeom>
          <a:solidFill>
            <a:srgbClr val="FDFB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76A73F-4D30-F773-AAFF-1838B56AAC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2FC6D2EA-17CC-BF6C-4C18-06DF5EDE439C}"/>
              </a:ext>
            </a:extLst>
          </p:cNvPr>
          <p:cNvSpPr/>
          <p:nvPr/>
        </p:nvSpPr>
        <p:spPr>
          <a:xfrm>
            <a:off x="283607" y="2433016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D1B33846-5F30-E836-4BAE-2DE9D509AE0B}"/>
              </a:ext>
            </a:extLst>
          </p:cNvPr>
          <p:cNvSpPr/>
          <p:nvPr/>
        </p:nvSpPr>
        <p:spPr>
          <a:xfrm>
            <a:off x="793790" y="24330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Сохранение данных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8403183F-99B9-D059-0715-A9F635C4C923}"/>
              </a:ext>
            </a:extLst>
          </p:cNvPr>
          <p:cNvSpPr txBox="1"/>
          <p:nvPr/>
        </p:nvSpPr>
        <p:spPr>
          <a:xfrm>
            <a:off x="793790" y="2958568"/>
            <a:ext cx="4579722" cy="1173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Назначение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Временное хранение данных пользователей (в памяти, без сохранения в БД.</a:t>
            </a:r>
          </a:p>
        </p:txBody>
      </p:sp>
      <p:sp>
        <p:nvSpPr>
          <p:cNvPr id="29" name="Shape 1">
            <a:extLst>
              <a:ext uri="{FF2B5EF4-FFF2-40B4-BE49-F238E27FC236}">
                <a16:creationId xmlns:a16="http://schemas.microsoft.com/office/drawing/2014/main" id="{E2540967-ADB1-84D4-483C-C710E5054233}"/>
              </a:ext>
            </a:extLst>
          </p:cNvPr>
          <p:cNvSpPr/>
          <p:nvPr/>
        </p:nvSpPr>
        <p:spPr>
          <a:xfrm>
            <a:off x="283607" y="5142483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30" name="Text 2">
            <a:extLst>
              <a:ext uri="{FF2B5EF4-FFF2-40B4-BE49-F238E27FC236}">
                <a16:creationId xmlns:a16="http://schemas.microsoft.com/office/drawing/2014/main" id="{ADC46FF7-1568-5FC3-469C-396CEB1158CA}"/>
              </a:ext>
            </a:extLst>
          </p:cNvPr>
          <p:cNvSpPr/>
          <p:nvPr/>
        </p:nvSpPr>
        <p:spPr>
          <a:xfrm>
            <a:off x="793790" y="51424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Конфигурация системы обучения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FAE2A44A-375D-B32D-52F2-A86032120674}"/>
              </a:ext>
            </a:extLst>
          </p:cNvPr>
          <p:cNvSpPr txBox="1"/>
          <p:nvPr/>
        </p:nvSpPr>
        <p:spPr>
          <a:xfrm>
            <a:off x="793790" y="5668035"/>
            <a:ext cx="4919884" cy="1917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Назначение: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 Содержит уроки по инвестициям на двух языках.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2000" noProof="1">
              <a:solidFill>
                <a:srgbClr val="4C4C4C"/>
              </a:solidFill>
              <a:latin typeface="Cambria" panose="02040503050406030204" pitchFamily="18" charset="0"/>
              <a:ea typeface="Cambria" panose="02040503050406030204" pitchFamily="18" charset="0"/>
              <a:cs typeface="Noto Serif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Доступ через /learn, отображение через show_lesson().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D491B6AA-3BAE-4B19-2644-10B23752D992}"/>
              </a:ext>
            </a:extLst>
          </p:cNvPr>
          <p:cNvSpPr/>
          <p:nvPr/>
        </p:nvSpPr>
        <p:spPr>
          <a:xfrm>
            <a:off x="12530667" y="7608711"/>
            <a:ext cx="2099733" cy="620889"/>
          </a:xfrm>
          <a:prstGeom prst="rect">
            <a:avLst/>
          </a:prstGeom>
          <a:solidFill>
            <a:srgbClr val="FDFB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9DEBD43-5F39-159F-9ED6-62A826935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6630" y="2433016"/>
            <a:ext cx="8040315" cy="42503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E9A79FA0-B171-13F2-CEA3-83A99A2C13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7916" y="3020460"/>
            <a:ext cx="5385873" cy="1445196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237AA41A-BBCD-1EAC-360C-C786E18CA08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13885"/>
          <a:stretch/>
        </p:blipFill>
        <p:spPr>
          <a:xfrm>
            <a:off x="6815743" y="5496813"/>
            <a:ext cx="7020867" cy="2064289"/>
          </a:xfrm>
          <a:prstGeom prst="rect">
            <a:avLst/>
          </a:prstGeom>
        </p:spPr>
      </p:pic>
      <p:sp>
        <p:nvSpPr>
          <p:cNvPr id="12" name="Text 0">
            <a:extLst>
              <a:ext uri="{FF2B5EF4-FFF2-40B4-BE49-F238E27FC236}">
                <a16:creationId xmlns:a16="http://schemas.microsoft.com/office/drawing/2014/main" id="{CC84B0E4-BE17-2CEA-6297-27E263A49624}"/>
              </a:ext>
            </a:extLst>
          </p:cNvPr>
          <p:cNvSpPr/>
          <p:nvPr/>
        </p:nvSpPr>
        <p:spPr>
          <a:xfrm>
            <a:off x="793790" y="1248608"/>
            <a:ext cx="71717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Структура кода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5714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B7180D-CEBE-EE20-D74B-029A714EDD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1843343C-25B6-19C3-B405-401137A59172}"/>
              </a:ext>
            </a:extLst>
          </p:cNvPr>
          <p:cNvSpPr/>
          <p:nvPr/>
        </p:nvSpPr>
        <p:spPr>
          <a:xfrm>
            <a:off x="283607" y="2433016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D6A23905-CACB-6C22-1DF3-8F8DE454C6A1}"/>
              </a:ext>
            </a:extLst>
          </p:cNvPr>
          <p:cNvSpPr/>
          <p:nvPr/>
        </p:nvSpPr>
        <p:spPr>
          <a:xfrm>
            <a:off x="793790" y="24330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Ядровые функции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DE1369B3-223F-3EBD-5701-242B6B742230}"/>
              </a:ext>
            </a:extLst>
          </p:cNvPr>
          <p:cNvSpPr txBox="1"/>
          <p:nvPr/>
        </p:nvSpPr>
        <p:spPr>
          <a:xfrm>
            <a:off x="793790" y="2958568"/>
            <a:ext cx="6092432" cy="15452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start()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Приветственное сообщение.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set_language()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Показывает варианты языка.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handle_language()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Сохраняет выбор в user_data.</a:t>
            </a:r>
          </a:p>
        </p:txBody>
      </p:sp>
      <p:sp>
        <p:nvSpPr>
          <p:cNvPr id="29" name="Shape 1">
            <a:extLst>
              <a:ext uri="{FF2B5EF4-FFF2-40B4-BE49-F238E27FC236}">
                <a16:creationId xmlns:a16="http://schemas.microsoft.com/office/drawing/2014/main" id="{1C41E33F-C8D1-A73F-100F-7D741DAA5755}"/>
              </a:ext>
            </a:extLst>
          </p:cNvPr>
          <p:cNvSpPr/>
          <p:nvPr/>
        </p:nvSpPr>
        <p:spPr>
          <a:xfrm>
            <a:off x="283607" y="5447286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30" name="Text 2">
            <a:extLst>
              <a:ext uri="{FF2B5EF4-FFF2-40B4-BE49-F238E27FC236}">
                <a16:creationId xmlns:a16="http://schemas.microsoft.com/office/drawing/2014/main" id="{2CEA1FE2-383C-8B69-74B1-2F60741B8130}"/>
              </a:ext>
            </a:extLst>
          </p:cNvPr>
          <p:cNvSpPr/>
          <p:nvPr/>
        </p:nvSpPr>
        <p:spPr>
          <a:xfrm>
            <a:off x="793790" y="54472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Функции по дивидендам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2D06746C-D931-61CD-0C10-E618B30E9452}"/>
              </a:ext>
            </a:extLst>
          </p:cNvPr>
          <p:cNvSpPr txBox="1"/>
          <p:nvPr/>
        </p:nvSpPr>
        <p:spPr>
          <a:xfrm>
            <a:off x="793790" y="5972838"/>
            <a:ext cx="5584432" cy="1917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dividend()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Получает данные через yfinance, показывает доходность и выплаты.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dividend_chart()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Создаёт график через matplotlib и отправляет как изображение.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DED96F71-63D7-2D5D-B584-4CB76DEAD951}"/>
              </a:ext>
            </a:extLst>
          </p:cNvPr>
          <p:cNvSpPr/>
          <p:nvPr/>
        </p:nvSpPr>
        <p:spPr>
          <a:xfrm>
            <a:off x="12530667" y="7608711"/>
            <a:ext cx="2099733" cy="620889"/>
          </a:xfrm>
          <a:prstGeom prst="rect">
            <a:avLst/>
          </a:prstGeom>
          <a:solidFill>
            <a:srgbClr val="FDFB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DE9519C-D605-61D2-2D0B-411CEBEB18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6222" y="2445098"/>
            <a:ext cx="7304486" cy="2572234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2423B567-C6C3-B8AA-6C6F-71DEDF5AE4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6222" y="6013228"/>
            <a:ext cx="7244576" cy="1776146"/>
          </a:xfrm>
          <a:prstGeom prst="rect">
            <a:avLst/>
          </a:prstGeom>
        </p:spPr>
      </p:pic>
      <p:sp>
        <p:nvSpPr>
          <p:cNvPr id="14" name="Text 0">
            <a:extLst>
              <a:ext uri="{FF2B5EF4-FFF2-40B4-BE49-F238E27FC236}">
                <a16:creationId xmlns:a16="http://schemas.microsoft.com/office/drawing/2014/main" id="{C7557DA0-6EB8-BD0E-F163-A929ACF35011}"/>
              </a:ext>
            </a:extLst>
          </p:cNvPr>
          <p:cNvSpPr/>
          <p:nvPr/>
        </p:nvSpPr>
        <p:spPr>
          <a:xfrm>
            <a:off x="793790" y="1248608"/>
            <a:ext cx="71717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Структура кода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59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F3240F-DF39-116D-F84B-C63F4F42D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8874B442-56D3-FA57-AF04-65FA3BF9E4A5}"/>
              </a:ext>
            </a:extLst>
          </p:cNvPr>
          <p:cNvSpPr/>
          <p:nvPr/>
        </p:nvSpPr>
        <p:spPr>
          <a:xfrm>
            <a:off x="283607" y="2433016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47B2E207-B92E-28B1-0932-C02103F9DA31}"/>
              </a:ext>
            </a:extLst>
          </p:cNvPr>
          <p:cNvSpPr/>
          <p:nvPr/>
        </p:nvSpPr>
        <p:spPr>
          <a:xfrm>
            <a:off x="793790" y="24330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Управление портфелем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F2F5C11D-DC40-0D9B-5E9D-53C7E54F09AE}"/>
              </a:ext>
            </a:extLst>
          </p:cNvPr>
          <p:cNvSpPr txBox="1"/>
          <p:nvPr/>
        </p:nvSpPr>
        <p:spPr>
          <a:xfrm>
            <a:off x="793790" y="2958568"/>
            <a:ext cx="6092432" cy="1917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add_to_portfolio()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Добавляет символы в user_data[user_id]['portfolio'].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2000" noProof="1">
              <a:solidFill>
                <a:srgbClr val="4C4C4C"/>
              </a:solidFill>
              <a:latin typeface="Cambria" panose="02040503050406030204" pitchFamily="18" charset="0"/>
              <a:ea typeface="Cambria" panose="02040503050406030204" pitchFamily="18" charset="0"/>
              <a:cs typeface="Noto Serif" pitchFamily="34" charset="-120"/>
            </a:endParaRP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show_portfolio()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Рассчитывает текущие цены и общую стоимость.</a:t>
            </a:r>
          </a:p>
        </p:txBody>
      </p:sp>
      <p:sp>
        <p:nvSpPr>
          <p:cNvPr id="29" name="Shape 1">
            <a:extLst>
              <a:ext uri="{FF2B5EF4-FFF2-40B4-BE49-F238E27FC236}">
                <a16:creationId xmlns:a16="http://schemas.microsoft.com/office/drawing/2014/main" id="{942E1E64-12FD-99EA-77C6-524DB2E1A31C}"/>
              </a:ext>
            </a:extLst>
          </p:cNvPr>
          <p:cNvSpPr/>
          <p:nvPr/>
        </p:nvSpPr>
        <p:spPr>
          <a:xfrm>
            <a:off x="283607" y="5447286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1ECE4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 noProof="1"/>
          </a:p>
        </p:txBody>
      </p:sp>
      <p:sp>
        <p:nvSpPr>
          <p:cNvPr id="30" name="Text 2">
            <a:extLst>
              <a:ext uri="{FF2B5EF4-FFF2-40B4-BE49-F238E27FC236}">
                <a16:creationId xmlns:a16="http://schemas.microsoft.com/office/drawing/2014/main" id="{CA95E2FD-A207-3321-E049-11A11690F5A5}"/>
              </a:ext>
            </a:extLst>
          </p:cNvPr>
          <p:cNvSpPr/>
          <p:nvPr/>
        </p:nvSpPr>
        <p:spPr>
          <a:xfrm>
            <a:off x="793790" y="54472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Система обучения</a:t>
            </a:r>
            <a:endParaRPr lang="en-US" sz="2800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EB0CD086-2511-6C20-71ED-EA72C4FB2B85}"/>
              </a:ext>
            </a:extLst>
          </p:cNvPr>
          <p:cNvSpPr txBox="1"/>
          <p:nvPr/>
        </p:nvSpPr>
        <p:spPr>
          <a:xfrm>
            <a:off x="793790" y="5972838"/>
            <a:ext cx="5584432" cy="15452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start_education()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Отображает кнопки с уроками из LESSONS.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b="1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show_lesson()</a:t>
            </a:r>
            <a:r>
              <a:rPr lang="en-US" sz="2000" noProof="1">
                <a:solidFill>
                  <a:srgbClr val="4C4C4C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" pitchFamily="34" charset="-120"/>
              </a:rPr>
              <a:t>: Обновляет сообщение с выбранным уроком.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E0DFF12A-E4FD-2746-C680-3ADC1BD0876A}"/>
              </a:ext>
            </a:extLst>
          </p:cNvPr>
          <p:cNvSpPr/>
          <p:nvPr/>
        </p:nvSpPr>
        <p:spPr>
          <a:xfrm>
            <a:off x="12530667" y="7608711"/>
            <a:ext cx="2099733" cy="620889"/>
          </a:xfrm>
          <a:prstGeom prst="rect">
            <a:avLst/>
          </a:prstGeom>
          <a:solidFill>
            <a:srgbClr val="FDFB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8661039-AAA9-376D-09B5-3E9BBF316E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8740" y="3076272"/>
            <a:ext cx="7322767" cy="1681784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A04B0CFE-07E6-06D6-A789-A674F967FE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8739" y="5801615"/>
            <a:ext cx="7248053" cy="1809859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10A93592-B48F-5C87-2FB7-0E5B856B66EB}"/>
              </a:ext>
            </a:extLst>
          </p:cNvPr>
          <p:cNvSpPr/>
          <p:nvPr/>
        </p:nvSpPr>
        <p:spPr>
          <a:xfrm>
            <a:off x="793790" y="1248608"/>
            <a:ext cx="71717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noProof="1">
                <a:solidFill>
                  <a:srgbClr val="3A3A3A"/>
                </a:solidFill>
                <a:latin typeface="Cambria" panose="02040503050406030204" pitchFamily="18" charset="0"/>
                <a:ea typeface="Cambria" panose="02040503050406030204" pitchFamily="18" charset="0"/>
                <a:cs typeface="Noto Serif Medium" pitchFamily="34" charset="-120"/>
              </a:rPr>
              <a:t>Структура кода</a:t>
            </a:r>
            <a:endParaRPr lang="en-US" sz="4450" b="1" noProof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472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585</Words>
  <Application>Microsoft Office PowerPoint</Application>
  <PresentationFormat>自定义</PresentationFormat>
  <Paragraphs>116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Arial</vt:lpstr>
      <vt:lpstr>Cambria</vt:lpstr>
      <vt:lpstr>Noto Serif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旭彤 张</cp:lastModifiedBy>
  <cp:revision>5</cp:revision>
  <dcterms:created xsi:type="dcterms:W3CDTF">2025-05-13T11:20:05Z</dcterms:created>
  <dcterms:modified xsi:type="dcterms:W3CDTF">2025-05-23T13:24:29Z</dcterms:modified>
</cp:coreProperties>
</file>